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828" r:id="rId2"/>
    <p:sldId id="859" r:id="rId3"/>
  </p:sldIdLst>
  <p:sldSz cx="9144000" cy="5715000" type="screen16x1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79B3DC"/>
    <a:srgbClr val="99AE73"/>
    <a:srgbClr val="A8BA8C"/>
    <a:srgbClr val="67A2D8"/>
    <a:srgbClr val="88A158"/>
    <a:srgbClr val="FAA664"/>
    <a:srgbClr val="FEFA54"/>
    <a:srgbClr val="DEDEDE"/>
    <a:srgbClr val="F549CF"/>
    <a:srgbClr val="D6E4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736" autoAdjust="0"/>
    <p:restoredTop sz="98592" autoAdjust="0"/>
  </p:normalViewPr>
  <p:slideViewPr>
    <p:cSldViewPr snapToGrid="0" showGuides="1">
      <p:cViewPr>
        <p:scale>
          <a:sx n="120" d="100"/>
          <a:sy n="120" d="100"/>
        </p:scale>
        <p:origin x="-488" y="-280"/>
      </p:cViewPr>
      <p:guideLst>
        <p:guide orient="horz" pos="3374"/>
        <p:guide pos="2881"/>
      </p:guideLst>
    </p:cSldViewPr>
  </p:slideViewPr>
  <p:outlineViewPr>
    <p:cViewPr>
      <p:scale>
        <a:sx n="33" d="100"/>
        <a:sy n="33" d="100"/>
      </p:scale>
      <p:origin x="0" y="1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272FAD-D0E1-9B49-A3A3-252BA9A775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4600" y="514350"/>
            <a:ext cx="41148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2B72F1-6432-0441-B063-59C9BE4F0E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26829-FB9D-E840-98B8-DD4DD750F8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91879-9C3C-F547-AC12-B0AE19922E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4347-1F9E-4344-8D5D-ADDAAF7C66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A610-34D1-7846-9C46-CD3654A61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9FFE6-0336-E14A-8D3D-DE929D84A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126AC-88BC-0541-AC9C-684F7080C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A46DF-C6DF-DC4E-AEE0-5FB6D37C62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6AFAB-A37C-3247-B700-F4ABD723C2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CAC61-3574-B14C-9E13-57E80F6240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75303-FE3E-864C-848F-4F1E1CBEB9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544512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F2DFD1-F869-2E46-8EAA-72656EFB8C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-112929" y="5521515"/>
            <a:ext cx="6964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 baseline="0" dirty="0" smtClean="0">
                <a:solidFill>
                  <a:srgbClr val="3C8C93"/>
                </a:solidFill>
              </a:rPr>
              <a:t> © </a:t>
            </a:r>
            <a:r>
              <a:rPr lang="en-US" sz="700" dirty="0" smtClean="0">
                <a:solidFill>
                  <a:srgbClr val="3C8C93"/>
                </a:solidFill>
              </a:rPr>
              <a:t>P</a:t>
            </a:r>
            <a:r>
              <a:rPr lang="en-US" sz="700" dirty="0">
                <a:solidFill>
                  <a:srgbClr val="3C8C93"/>
                </a:solidFill>
              </a:rPr>
              <a:t>. </a:t>
            </a:r>
            <a:r>
              <a:rPr lang="en-US" sz="700" dirty="0" smtClean="0">
                <a:solidFill>
                  <a:srgbClr val="3C8C93"/>
                </a:solidFill>
              </a:rPr>
              <a:t>Muggli</a:t>
            </a:r>
            <a:endParaRPr lang="en-US" sz="1600" dirty="0">
              <a:solidFill>
                <a:srgbClr val="3C8C93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144111" y="5491053"/>
            <a:ext cx="20643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7EC2BF"/>
                </a:solidFill>
              </a:rPr>
              <a:t>P. Muggli,</a:t>
            </a:r>
            <a:r>
              <a:rPr lang="en-US" sz="1000" baseline="0" dirty="0" smtClean="0">
                <a:solidFill>
                  <a:srgbClr val="7EC2BF"/>
                </a:solidFill>
              </a:rPr>
              <a:t> </a:t>
            </a:r>
            <a:r>
              <a:rPr lang="en-US" sz="1000" baseline="0" dirty="0" err="1" smtClean="0">
                <a:solidFill>
                  <a:srgbClr val="7EC2BF"/>
                </a:solidFill>
              </a:rPr>
              <a:t>EuroNAcc</a:t>
            </a:r>
            <a:r>
              <a:rPr lang="en-US" sz="1000" baseline="0" dirty="0" smtClean="0">
                <a:solidFill>
                  <a:srgbClr val="7EC2BF"/>
                </a:solidFill>
              </a:rPr>
              <a:t>, 09/23</a:t>
            </a:r>
            <a:r>
              <a:rPr lang="en-US" sz="1000" dirty="0" smtClean="0">
                <a:solidFill>
                  <a:srgbClr val="7EC2BF"/>
                </a:solidFill>
              </a:rPr>
              <a:t>/2022</a:t>
            </a:r>
            <a:endParaRPr lang="en-US" sz="1000" dirty="0">
              <a:solidFill>
                <a:srgbClr val="7EC2B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2639" cy="6551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d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7950710" y="0"/>
            <a:ext cx="1193291" cy="711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" y="0"/>
            <a:ext cx="1193291" cy="711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43416" y="314144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Helvetica" charset="0"/>
              </a:rPr>
              <a:t>Edda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Helvetica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Helvetica" charset="0"/>
              </a:rPr>
              <a:t>Gschwendtner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Helvetica" charset="0"/>
              </a:rPr>
              <a:t>, Patric Muggli</a:t>
            </a:r>
            <a:endParaRPr lang="en-US" sz="1600" b="1" dirty="0" smtClean="0">
              <a:solidFill>
                <a:srgbClr val="3C8C93"/>
              </a:solidFill>
              <a:latin typeface="Helvetica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151816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2813">
              <a:spcBef>
                <a:spcPts val="0"/>
              </a:spcBef>
              <a:tabLst>
                <a:tab pos="682625" algn="l"/>
                <a:tab pos="2741613" algn="l"/>
                <a:tab pos="3886200" algn="l"/>
                <a:tab pos="4573588" algn="l"/>
                <a:tab pos="5089525" algn="l"/>
              </a:tabLst>
              <a:defRPr/>
            </a:pPr>
            <a:r>
              <a:rPr lang="en-US" sz="4000" dirty="0" smtClean="0">
                <a:solidFill>
                  <a:srgbClr val="55B8E1"/>
                </a:solidFill>
              </a:rPr>
              <a:t>Summary</a:t>
            </a:r>
          </a:p>
          <a:p>
            <a:pPr algn="ctr" defTabSz="912813">
              <a:spcBef>
                <a:spcPts val="0"/>
              </a:spcBef>
              <a:tabLst>
                <a:tab pos="682625" algn="l"/>
                <a:tab pos="2741613" algn="l"/>
                <a:tab pos="3886200" algn="l"/>
                <a:tab pos="4573588" algn="l"/>
                <a:tab pos="5089525" algn="l"/>
              </a:tabLst>
              <a:defRPr/>
            </a:pPr>
            <a:r>
              <a:rPr lang="en-US" sz="4000" dirty="0" smtClean="0">
                <a:solidFill>
                  <a:srgbClr val="55B8E1"/>
                </a:solidFill>
              </a:rPr>
              <a:t>Special Topics:</a:t>
            </a:r>
          </a:p>
          <a:p>
            <a:pPr algn="ctr" defTabSz="912813">
              <a:spcBef>
                <a:spcPts val="0"/>
              </a:spcBef>
              <a:tabLst>
                <a:tab pos="682625" algn="l"/>
                <a:tab pos="2741613" algn="l"/>
                <a:tab pos="3886200" algn="l"/>
                <a:tab pos="4573588" algn="l"/>
                <a:tab pos="5089525" algn="l"/>
              </a:tabLst>
              <a:defRPr/>
            </a:pPr>
            <a:r>
              <a:rPr lang="en-US" sz="4000" dirty="0" smtClean="0">
                <a:solidFill>
                  <a:srgbClr val="55B8E1"/>
                </a:solidFill>
              </a:rPr>
              <a:t>Beam-Driven Plasma Accelerators with Focus on </a:t>
            </a:r>
            <a:r>
              <a:rPr lang="en-US" sz="4000" dirty="0" err="1" smtClean="0">
                <a:solidFill>
                  <a:srgbClr val="55B8E1"/>
                </a:solidFill>
              </a:rPr>
              <a:t>p</a:t>
            </a:r>
            <a:r>
              <a:rPr lang="en-US" sz="4000" baseline="30000" dirty="0" smtClean="0">
                <a:solidFill>
                  <a:srgbClr val="55B8E1"/>
                </a:solidFill>
              </a:rPr>
              <a:t>+</a:t>
            </a:r>
            <a:r>
              <a:rPr lang="en-US" sz="4000" dirty="0" smtClean="0">
                <a:solidFill>
                  <a:srgbClr val="55B8E1"/>
                </a:solidFill>
              </a:rPr>
              <a:t>-Driven (AWAKE, …)</a:t>
            </a:r>
            <a:endParaRPr lang="en-US" sz="4000" dirty="0">
              <a:solidFill>
                <a:srgbClr val="55B8E1"/>
              </a:solidFill>
            </a:endParaRPr>
          </a:p>
        </p:txBody>
      </p:sp>
      <p:pic>
        <p:nvPicPr>
          <p:cNvPr id="7" name="Picture 6" descr="MPP_logo_cmy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12855" y="3910343"/>
            <a:ext cx="1602852" cy="931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96919" y="5128847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4597A0"/>
                </a:solidFill>
              </a:rPr>
              <a:t>1</a:t>
            </a:r>
            <a:endParaRPr lang="en-US" sz="1400" dirty="0">
              <a:solidFill>
                <a:srgbClr val="4597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C2C2C2"/>
              </a:clrFrom>
              <a:clrTo>
                <a:srgbClr val="C2C2C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5928" y="3830236"/>
            <a:ext cx="1261801" cy="1249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409965" y="127000"/>
            <a:ext cx="2322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55B8E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" charset="0"/>
              </a:rPr>
              <a:t>T</a:t>
            </a:r>
            <a:r>
              <a:rPr lang="en-US" sz="2000" dirty="0" smtClean="0">
                <a:solidFill>
                  <a:srgbClr val="55B8E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" charset="0"/>
              </a:rPr>
              <a:t>EN-</a:t>
            </a:r>
            <a:r>
              <a:rPr lang="en-US" sz="2400" dirty="0" smtClean="0">
                <a:solidFill>
                  <a:srgbClr val="55B8E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" charset="0"/>
              </a:rPr>
              <a:t>Y</a:t>
            </a:r>
            <a:r>
              <a:rPr lang="en-US" sz="2000" dirty="0" smtClean="0">
                <a:solidFill>
                  <a:srgbClr val="55B8E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" charset="0"/>
              </a:rPr>
              <a:t>EAR </a:t>
            </a:r>
            <a:r>
              <a:rPr lang="en-US" sz="2400" dirty="0" smtClean="0">
                <a:solidFill>
                  <a:srgbClr val="55B8E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" charset="0"/>
              </a:rPr>
              <a:t>P</a:t>
            </a:r>
            <a:r>
              <a:rPr lang="en-US" sz="2000" dirty="0" smtClean="0">
                <a:solidFill>
                  <a:srgbClr val="55B8E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" charset="0"/>
              </a:rPr>
              <a:t>LAN</a:t>
            </a:r>
            <a:endParaRPr lang="en-US" sz="2400" dirty="0">
              <a:solidFill>
                <a:srgbClr val="55B8E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0" y="606736"/>
            <a:ext cx="8683625" cy="518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b="1" dirty="0" smtClean="0">
                <a:latin typeface="Helvetica" charset="0"/>
              </a:rPr>
              <a:t>Clear ten-year plan towards first application to particle physics</a:t>
            </a:r>
          </a:p>
          <a:p>
            <a:pPr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b="1" dirty="0" smtClean="0">
                <a:latin typeface="Helvetica" charset="0"/>
              </a:rPr>
              <a:t>High-energy p</a:t>
            </a:r>
            <a:r>
              <a:rPr lang="en-US" sz="1200" b="1" baseline="30000" dirty="0" smtClean="0">
                <a:latin typeface="Helvetica" charset="0"/>
              </a:rPr>
              <a:t>+</a:t>
            </a:r>
            <a:r>
              <a:rPr lang="en-US" sz="1200" b="1" dirty="0" smtClean="0">
                <a:latin typeface="Helvetica" charset="0"/>
              </a:rPr>
              <a:t>(400GeV, 7TeV) bunch (19, 112kJ) driver available</a:t>
            </a:r>
            <a:endParaRPr lang="en-US" sz="1200" dirty="0" smtClean="0">
              <a:latin typeface="Helvetica" charset="0"/>
            </a:endParaRPr>
          </a:p>
          <a:p>
            <a:pPr marL="457200" lvl="2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b="1" dirty="0" smtClean="0">
                <a:latin typeface="Helvetica" charset="0"/>
              </a:rPr>
              <a:t>~100GeV </a:t>
            </a:r>
            <a:r>
              <a:rPr lang="en-US" sz="1200" b="1" dirty="0" err="1" smtClean="0">
                <a:latin typeface="Helvetica" charset="0"/>
              </a:rPr>
              <a:t>e</a:t>
            </a:r>
            <a:r>
              <a:rPr lang="en-US" sz="1200" b="1" baseline="30000" dirty="0" smtClean="0">
                <a:latin typeface="Helvetica" charset="0"/>
              </a:rPr>
              <a:t>-</a:t>
            </a:r>
            <a:r>
              <a:rPr lang="en-US" sz="1200" b="1" dirty="0" smtClean="0">
                <a:latin typeface="Helvetica" charset="0"/>
              </a:rPr>
              <a:t> for dark photon </a:t>
            </a:r>
            <a:r>
              <a:rPr lang="en-US" sz="1200" b="1" dirty="0" smtClean="0">
                <a:latin typeface="Helvetica" charset="0"/>
              </a:rPr>
              <a:t>searches </a:t>
            </a:r>
            <a:r>
              <a:rPr lang="en-US" sz="1200" b="1" dirty="0" smtClean="0">
                <a:latin typeface="Helvetica" charset="0"/>
              </a:rPr>
              <a:t>in early 2030’</a:t>
            </a:r>
            <a:r>
              <a:rPr lang="en-US" sz="1200" b="1" dirty="0" smtClean="0">
                <a:latin typeface="Helvetica" charset="0"/>
              </a:rPr>
              <a:t>s</a:t>
            </a:r>
          </a:p>
          <a:p>
            <a:pPr marL="0" lvl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b="1" dirty="0" smtClean="0">
                <a:latin typeface="Helvetica" charset="0"/>
              </a:rPr>
              <a:t>International Collaboration</a:t>
            </a:r>
          </a:p>
          <a:p>
            <a:pPr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dirty="0" smtClean="0">
                <a:latin typeface="Helvetica" charset="0"/>
              </a:rPr>
              <a:t>2016-19, </a:t>
            </a:r>
            <a:r>
              <a:rPr lang="en-US" sz="1200" dirty="0" smtClean="0">
                <a:latin typeface="Helvetica" charset="0"/>
              </a:rPr>
              <a:t>successful Run 1</a:t>
            </a:r>
          </a:p>
          <a:p>
            <a:pPr lvl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dirty="0" smtClean="0">
                <a:latin typeface="Helvetica" charset="0"/>
              </a:rPr>
              <a:t>Reproducible self-modulation (SM) of the </a:t>
            </a:r>
            <a:r>
              <a:rPr lang="en-US" sz="1200" dirty="0" err="1" smtClean="0">
                <a:latin typeface="Helvetica" charset="0"/>
              </a:rPr>
              <a:t>p</a:t>
            </a:r>
            <a:r>
              <a:rPr lang="en-US" sz="1200" baseline="30000" dirty="0" smtClean="0">
                <a:latin typeface="Helvetica" charset="0"/>
              </a:rPr>
              <a:t>+</a:t>
            </a:r>
            <a:r>
              <a:rPr lang="en-US" sz="1200" dirty="0" smtClean="0">
                <a:latin typeface="Helvetica" charset="0"/>
              </a:rPr>
              <a:t> bunch in plasma</a:t>
            </a:r>
          </a:p>
          <a:p>
            <a:pPr lvl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dirty="0" smtClean="0">
                <a:latin typeface="Helvetica" charset="0"/>
              </a:rPr>
              <a:t>A</a:t>
            </a:r>
            <a:r>
              <a:rPr lang="en-US" sz="1200" dirty="0" smtClean="0">
                <a:latin typeface="Helvetica" charset="0"/>
              </a:rPr>
              <a:t>cceleration of </a:t>
            </a:r>
            <a:r>
              <a:rPr lang="en-US" sz="1200" dirty="0" smtClean="0">
                <a:latin typeface="Helvetica" charset="0"/>
              </a:rPr>
              <a:t>externally injected, </a:t>
            </a:r>
            <a:r>
              <a:rPr lang="en-US" sz="1200" dirty="0" smtClean="0">
                <a:latin typeface="Helvetica" charset="0"/>
              </a:rPr>
              <a:t>19MeV</a:t>
            </a:r>
            <a:r>
              <a:rPr lang="en-US" sz="1200" dirty="0" smtClean="0">
                <a:latin typeface="Helvetica" charset="0"/>
              </a:rPr>
              <a:t>e</a:t>
            </a:r>
            <a:r>
              <a:rPr lang="en-US" sz="1200" baseline="30000" dirty="0" smtClean="0">
                <a:latin typeface="Helvetica" charset="0"/>
              </a:rPr>
              <a:t>-</a:t>
            </a:r>
            <a:r>
              <a:rPr lang="en-US" sz="1200" dirty="0" smtClean="0">
                <a:latin typeface="Helvetica" charset="0"/>
              </a:rPr>
              <a:t>  </a:t>
            </a:r>
            <a:r>
              <a:rPr lang="en-US" sz="1200" dirty="0" smtClean="0">
                <a:latin typeface="Helvetica" charset="0"/>
              </a:rPr>
              <a:t>to 2GeV</a:t>
            </a:r>
          </a:p>
          <a:p>
            <a:pPr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dirty="0" smtClean="0">
                <a:latin typeface="Helvetica" charset="0"/>
              </a:rPr>
              <a:t>2021-22, Run 2a</a:t>
            </a:r>
          </a:p>
          <a:p>
            <a:pPr lvl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dirty="0" smtClean="0">
                <a:latin typeface="Helvetica" charset="0"/>
              </a:rPr>
              <a:t>Demonstration of </a:t>
            </a:r>
            <a:r>
              <a:rPr lang="en-US" sz="1200" dirty="0" smtClean="0">
                <a:latin typeface="Helvetica" charset="0"/>
              </a:rPr>
              <a:t>seeding of SM with </a:t>
            </a:r>
            <a:r>
              <a:rPr lang="en-US" sz="1200" dirty="0" err="1" smtClean="0">
                <a:latin typeface="Helvetica" charset="0"/>
              </a:rPr>
              <a:t>e</a:t>
            </a:r>
            <a:r>
              <a:rPr lang="en-US" sz="1200" baseline="30000" dirty="0" smtClean="0">
                <a:latin typeface="Helvetica" charset="0"/>
              </a:rPr>
              <a:t>-</a:t>
            </a:r>
            <a:r>
              <a:rPr lang="en-US" sz="1200" dirty="0" smtClean="0">
                <a:latin typeface="Helvetica" charset="0"/>
              </a:rPr>
              <a:t> bunch </a:t>
            </a:r>
            <a:r>
              <a:rPr lang="en-US" sz="1200" dirty="0" smtClean="0">
                <a:latin typeface="Helvetica" charset="0"/>
              </a:rPr>
              <a:t>(</a:t>
            </a:r>
            <a:r>
              <a:rPr lang="en-US" sz="1200" dirty="0" smtClean="0">
                <a:latin typeface="Helvetica" charset="0"/>
              </a:rPr>
              <a:t>completed)</a:t>
            </a:r>
          </a:p>
          <a:p>
            <a:pPr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dirty="0" smtClean="0">
                <a:latin typeface="Helvetica" charset="0"/>
              </a:rPr>
              <a:t>2023-24, Run 2b</a:t>
            </a:r>
          </a:p>
          <a:p>
            <a:pPr lvl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dirty="0" smtClean="0">
                <a:latin typeface="Helvetica" charset="0"/>
              </a:rPr>
              <a:t>Operation with discharge plasma source</a:t>
            </a:r>
          </a:p>
          <a:p>
            <a:pPr lvl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dirty="0" smtClean="0">
                <a:latin typeface="Helvetica" charset="0"/>
              </a:rPr>
              <a:t>Plasma density step for maintaining amplitude of wakefields over long distance</a:t>
            </a:r>
            <a:endParaRPr lang="en-US" sz="1200" dirty="0" smtClean="0">
              <a:latin typeface="Helvetica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dirty="0" smtClean="0">
                <a:latin typeface="Helvetica" charset="0"/>
              </a:rPr>
              <a:t>2028-.. Run 2c</a:t>
            </a:r>
          </a:p>
          <a:p>
            <a:pPr lvl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dirty="0" smtClean="0">
                <a:latin typeface="Helvetica" charset="0"/>
              </a:rPr>
              <a:t>External injection of </a:t>
            </a:r>
            <a:r>
              <a:rPr lang="en-US" sz="1200" dirty="0" err="1" smtClean="0">
                <a:latin typeface="Helvetica" charset="0"/>
              </a:rPr>
              <a:t>e</a:t>
            </a:r>
            <a:r>
              <a:rPr lang="en-US" sz="1200" baseline="30000" dirty="0" smtClean="0">
                <a:latin typeface="Helvetica" charset="0"/>
              </a:rPr>
              <a:t>-</a:t>
            </a:r>
            <a:r>
              <a:rPr lang="en-US" sz="1200" dirty="0" smtClean="0">
                <a:latin typeface="Helvetica" charset="0"/>
              </a:rPr>
              <a:t> bunch </a:t>
            </a:r>
            <a:r>
              <a:rPr lang="en-US" sz="1200" smtClean="0">
                <a:latin typeface="Helvetica" charset="0"/>
              </a:rPr>
              <a:t>for acceleration, with quality, </a:t>
            </a:r>
            <a:r>
              <a:rPr lang="en-US" sz="1200" dirty="0" smtClean="0">
                <a:latin typeface="Helvetica" charset="0"/>
              </a:rPr>
              <a:t>at the 10GeV level: Q, ∆E/E, </a:t>
            </a:r>
            <a:r>
              <a:rPr lang="en-US" sz="1200" dirty="0" err="1" smtClean="0">
                <a:latin typeface="Symbol" charset="2"/>
                <a:cs typeface="Symbol" charset="2"/>
              </a:rPr>
              <a:t>e</a:t>
            </a:r>
            <a:endParaRPr lang="en-US" sz="1200" dirty="0" smtClean="0">
              <a:latin typeface="Symbol" charset="2"/>
              <a:cs typeface="Symbol" charset="2"/>
            </a:endParaRPr>
          </a:p>
          <a:p>
            <a:pPr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dirty="0" smtClean="0">
                <a:latin typeface="Helvetica" charset="0"/>
              </a:rPr>
              <a:t>2030-... Run 2d</a:t>
            </a:r>
          </a:p>
          <a:p>
            <a:pPr lvl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dirty="0" smtClean="0">
                <a:latin typeface="Helvetica" charset="0"/>
              </a:rPr>
              <a:t>Scalability of energy </a:t>
            </a:r>
            <a:r>
              <a:rPr lang="en-US" sz="1200" dirty="0" smtClean="0">
                <a:latin typeface="Helvetica" charset="0"/>
              </a:rPr>
              <a:t>gain with plasma length</a:t>
            </a:r>
          </a:p>
          <a:p>
            <a:pPr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dirty="0" smtClean="0">
                <a:latin typeface="Helvetica" charset="0"/>
              </a:rPr>
              <a:t>Ongoing</a:t>
            </a:r>
          </a:p>
          <a:p>
            <a:pPr lvl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dirty="0" smtClean="0">
                <a:latin typeface="Helvetica" charset="0"/>
              </a:rPr>
              <a:t>D</a:t>
            </a:r>
            <a:r>
              <a:rPr lang="en-US" sz="1200" dirty="0" smtClean="0">
                <a:latin typeface="Helvetica" charset="0"/>
              </a:rPr>
              <a:t>evelopment of scalable plasma sources: discharge, </a:t>
            </a:r>
            <a:r>
              <a:rPr lang="en-US" sz="1200" dirty="0" smtClean="0">
                <a:latin typeface="Helvetica" charset="0"/>
              </a:rPr>
              <a:t>h</a:t>
            </a:r>
            <a:r>
              <a:rPr lang="en-US" sz="1200" dirty="0" smtClean="0">
                <a:latin typeface="Helvetica" charset="0"/>
              </a:rPr>
              <a:t>elicon source</a:t>
            </a:r>
          </a:p>
          <a:p>
            <a:pPr lvl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dirty="0" smtClean="0">
                <a:latin typeface="Helvetica" charset="0"/>
              </a:rPr>
              <a:t>Exploration of injectors: </a:t>
            </a:r>
            <a:r>
              <a:rPr lang="en-US" sz="1200" dirty="0" smtClean="0">
                <a:latin typeface="Helvetica" charset="0"/>
              </a:rPr>
              <a:t>RF-gun, </a:t>
            </a:r>
            <a:r>
              <a:rPr lang="en-US" sz="1200" dirty="0" smtClean="0">
                <a:latin typeface="Helvetica" charset="0"/>
              </a:rPr>
              <a:t>LWFA, f</a:t>
            </a:r>
            <a:r>
              <a:rPr lang="en-US" sz="1200" dirty="0" smtClean="0">
                <a:latin typeface="Helvetica" charset="0"/>
              </a:rPr>
              <a:t>oil</a:t>
            </a:r>
          </a:p>
          <a:p>
            <a:pPr lvl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dirty="0" smtClean="0">
                <a:latin typeface="Helvetica" charset="0"/>
              </a:rPr>
              <a:t>Development of the physics case</a:t>
            </a:r>
          </a:p>
          <a:p>
            <a:pPr lvl="2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dirty="0" smtClean="0">
                <a:latin typeface="Helvetica" charset="0"/>
              </a:rPr>
              <a:t>Very-high-energy </a:t>
            </a:r>
            <a:r>
              <a:rPr lang="en-US" sz="1200" dirty="0" err="1" smtClean="0">
                <a:latin typeface="Helvetica" charset="0"/>
              </a:rPr>
              <a:t>ep</a:t>
            </a:r>
            <a:r>
              <a:rPr lang="en-US" sz="1200" dirty="0" smtClean="0">
                <a:latin typeface="Helvetica" charset="0"/>
              </a:rPr>
              <a:t>, </a:t>
            </a:r>
            <a:r>
              <a:rPr lang="en-US" sz="1200" dirty="0" err="1" smtClean="0">
                <a:latin typeface="Helvetica" charset="0"/>
              </a:rPr>
              <a:t>eA</a:t>
            </a:r>
            <a:r>
              <a:rPr lang="en-US" sz="1200" dirty="0" smtClean="0">
                <a:latin typeface="Helvetica" charset="0"/>
              </a:rPr>
              <a:t> collider</a:t>
            </a:r>
          </a:p>
          <a:p>
            <a:pPr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b="1" dirty="0" smtClean="0">
                <a:latin typeface="Helvetica" charset="0"/>
              </a:rPr>
              <a:t>Physics studies</a:t>
            </a:r>
          </a:p>
          <a:p>
            <a:pPr lvl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²"/>
            </a:pPr>
            <a:r>
              <a:rPr lang="en-US" sz="1200" dirty="0" smtClean="0">
                <a:latin typeface="Helvetica" charset="0"/>
              </a:rPr>
              <a:t>Hosing instability, ramps, tolerances, etc.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E933CB1-556A-A578-4DB9-475802BD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7957" y="613834"/>
            <a:ext cx="4126043" cy="20205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D14004A-4160-3E4A-7B6B-DCC286D14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589" y="3521326"/>
            <a:ext cx="1956029" cy="18348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A977D5E-F8C3-8010-B6A7-114D0C571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655" y="4724291"/>
            <a:ext cx="2864160" cy="631934"/>
          </a:xfrm>
          <a:prstGeom prst="rect">
            <a:avLst/>
          </a:prstGeom>
        </p:spPr>
      </p:pic>
      <p:pic>
        <p:nvPicPr>
          <p:cNvPr id="40" name="Picture 39" descr="AWAKE_white_background.jpg"/>
          <p:cNvPicPr>
            <a:picLocks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529466" y="137584"/>
            <a:ext cx="899534" cy="54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205816</TotalTime>
  <Words>239</Words>
  <Application>Microsoft Macintosh PowerPoint</Application>
  <PresentationFormat>On-screen Show (16:10)</PresentationFormat>
  <Paragraphs>29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Blank Presentation</vt:lpstr>
      <vt:lpstr>Slide 1</vt:lpstr>
      <vt:lpstr>Slide 2</vt:lpstr>
    </vt:vector>
  </TitlesOfParts>
  <Manager/>
  <Company>MPP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Muggli Patric</dc:creator>
  <cp:keywords/>
  <dc:description/>
  <cp:lastModifiedBy>Patric Muggli</cp:lastModifiedBy>
  <cp:revision>2043</cp:revision>
  <cp:lastPrinted>2021-01-05T18:31:31Z</cp:lastPrinted>
  <dcterms:created xsi:type="dcterms:W3CDTF">2022-09-21T06:20:04Z</dcterms:created>
  <dcterms:modified xsi:type="dcterms:W3CDTF">2022-09-22T17:50:51Z</dcterms:modified>
  <cp:category/>
</cp:coreProperties>
</file>